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20"/>
  </p:notesMasterIdLst>
  <p:sldIdLst>
    <p:sldId id="256" r:id="rId2"/>
    <p:sldId id="262" r:id="rId3"/>
    <p:sldId id="267" r:id="rId4"/>
    <p:sldId id="268" r:id="rId5"/>
    <p:sldId id="269" r:id="rId6"/>
    <p:sldId id="263" r:id="rId7"/>
    <p:sldId id="270" r:id="rId8"/>
    <p:sldId id="271" r:id="rId9"/>
    <p:sldId id="275" r:id="rId10"/>
    <p:sldId id="276" r:id="rId11"/>
    <p:sldId id="272" r:id="rId12"/>
    <p:sldId id="277" r:id="rId13"/>
    <p:sldId id="274" r:id="rId14"/>
    <p:sldId id="278" r:id="rId15"/>
    <p:sldId id="279" r:id="rId16"/>
    <p:sldId id="280" r:id="rId17"/>
    <p:sldId id="264" r:id="rId18"/>
    <p:sldId id="28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1/7/2024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4137" y="3726441"/>
            <a:ext cx="9144000" cy="850774"/>
          </a:xfrm>
        </p:spPr>
        <p:txBody>
          <a:bodyPr>
            <a:normAutofit/>
          </a:bodyPr>
          <a:lstStyle/>
          <a:p>
            <a:r>
              <a:rPr lang="en-US" sz="4000" b="1" dirty="0"/>
              <a:t>Lecture 3: Disease Assessment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524000" y="4729347"/>
            <a:ext cx="9144000" cy="1301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Dr. Khor </a:t>
            </a:r>
            <a:r>
              <a:rPr lang="en-US" dirty="0" err="1"/>
              <a:t>Chiew</a:t>
            </a:r>
            <a:r>
              <a:rPr lang="en-US" dirty="0"/>
              <a:t> </a:t>
            </a:r>
            <a:r>
              <a:rPr lang="en-US" dirty="0" err="1"/>
              <a:t>Gek</a:t>
            </a:r>
            <a:r>
              <a:rPr lang="en-US" dirty="0"/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/>
              <a:t>Consultant Rheumatologist</a:t>
            </a:r>
            <a:endParaRPr lang="en-US" dirty="0"/>
          </a:p>
          <a:p>
            <a:pPr marL="0" indent="0" algn="ctr">
              <a:spcBef>
                <a:spcPts val="0"/>
              </a:spcBef>
              <a:buNone/>
            </a:pPr>
            <a:r>
              <a:rPr lang="en-US" dirty="0"/>
              <a:t>Hospital Raja </a:t>
            </a:r>
            <a:r>
              <a:rPr lang="en-US" dirty="0" err="1"/>
              <a:t>Permaisuri</a:t>
            </a:r>
            <a:r>
              <a:rPr lang="en-US" dirty="0"/>
              <a:t> </a:t>
            </a:r>
            <a:r>
              <a:rPr lang="en-US" dirty="0" err="1"/>
              <a:t>Bainun</a:t>
            </a:r>
            <a:r>
              <a:rPr lang="en-US" dirty="0"/>
              <a:t>, Perak </a:t>
            </a:r>
          </a:p>
        </p:txBody>
      </p:sp>
    </p:spTree>
    <p:extLst>
      <p:ext uri="{BB962C8B-B14F-4D97-AF65-F5344CB8AC3E}">
        <p14:creationId xmlns:p14="http://schemas.microsoft.com/office/powerpoint/2010/main" val="320016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9B412-C90A-5059-DCFE-5FAAF020B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What are the Stages of Disease Activity in SLE ?</a:t>
            </a:r>
            <a:endParaRPr lang="en-MY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3EF7606-CB8B-1F5B-28D7-F480A35127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8913"/>
          <a:stretch/>
        </p:blipFill>
        <p:spPr>
          <a:xfrm>
            <a:off x="1694380" y="1567066"/>
            <a:ext cx="8803240" cy="4264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588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2C9A1-9E52-8303-B983-D178B42CD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How is Remission Defined in SLE?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28EB6-4954-D845-312F-F97E943A3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869897"/>
            <a:ext cx="10744200" cy="4307066"/>
          </a:xfrm>
        </p:spPr>
        <p:txBody>
          <a:bodyPr>
            <a:noAutofit/>
          </a:bodyPr>
          <a:lstStyle/>
          <a:p>
            <a:pPr algn="just"/>
            <a:r>
              <a:rPr lang="en-US" sz="3200" dirty="0"/>
              <a:t>The 2021 Definition of Remission in SLE (DORIS) is defined as: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clinical SLEDAI score of 0 and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Physician Global Assessment (PGA) &lt;0.5 irrespective of serological status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The patient may be on antimalarials, low dose corticosteroids (prednisolone &lt;5mg/day) and/or stable immunosuppressant including biologics</a:t>
            </a:r>
            <a:r>
              <a:rPr lang="en-US" sz="3200" baseline="30000" dirty="0"/>
              <a:t>41</a:t>
            </a:r>
            <a:r>
              <a:rPr lang="en-US" sz="3200" dirty="0"/>
              <a:t> </a:t>
            </a:r>
            <a:endParaRPr lang="en-MY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67DB8DB-069F-65F7-0F5B-795667211299}"/>
              </a:ext>
            </a:extLst>
          </p:cNvPr>
          <p:cNvSpPr txBox="1">
            <a:spLocks/>
          </p:cNvSpPr>
          <p:nvPr/>
        </p:nvSpPr>
        <p:spPr>
          <a:xfrm>
            <a:off x="693420" y="6083500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en-US" sz="1400" dirty="0"/>
              <a:t>41</a:t>
            </a:r>
            <a:r>
              <a:rPr lang="en-MY" sz="1400" dirty="0"/>
              <a:t>. Van Vollenhoven RF, et al. Lupus Sci Med. 2021;8(1):e000538</a:t>
            </a:r>
            <a:r>
              <a:rPr lang="en-MY" sz="1200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51104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D0683-EE06-7664-A905-CC8BF375BE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400" dirty="0"/>
            </a:br>
            <a:r>
              <a:rPr lang="en-US" sz="4400" dirty="0"/>
              <a:t>What is Lupus </a:t>
            </a:r>
            <a:r>
              <a:rPr lang="en-US" dirty="0"/>
              <a:t>L</a:t>
            </a:r>
            <a:r>
              <a:rPr lang="en-US" sz="4400" dirty="0"/>
              <a:t>ow </a:t>
            </a:r>
            <a:r>
              <a:rPr lang="en-US" dirty="0"/>
              <a:t>D</a:t>
            </a:r>
            <a:r>
              <a:rPr lang="en-US" sz="4400" dirty="0"/>
              <a:t>isease </a:t>
            </a:r>
            <a:r>
              <a:rPr lang="en-US" dirty="0"/>
              <a:t>A</a:t>
            </a:r>
            <a:r>
              <a:rPr lang="en-US" sz="4400" dirty="0"/>
              <a:t>ctivity </a:t>
            </a:r>
            <a:r>
              <a:rPr lang="en-US" dirty="0"/>
              <a:t>S</a:t>
            </a:r>
            <a:r>
              <a:rPr lang="en-US" sz="4400" dirty="0"/>
              <a:t>tate (LLDAS)?</a:t>
            </a:r>
            <a:br>
              <a:rPr lang="en-US" sz="4400" dirty="0"/>
            </a:b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60900-9FFA-3FC7-51BE-1DF38F81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67154"/>
            <a:ext cx="10744200" cy="4589195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Definition must include the following components:</a:t>
            </a:r>
            <a:r>
              <a:rPr lang="en-US" sz="3200" baseline="30000" dirty="0"/>
              <a:t>42</a:t>
            </a:r>
            <a:r>
              <a:rPr lang="en-US" sz="3200" dirty="0"/>
              <a:t>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SLEDAI-2K ≤4 points (with no activity in major organ symptoms and no new features of activity compared with previous assessment)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PGA ≤1.0 point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minimal prednisolone dose ≤7.5mg/day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on standard maintenance doses of immunosuppressive drugs and/or approved biologic agents </a:t>
            </a:r>
          </a:p>
          <a:p>
            <a:endParaRPr lang="en-MY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D5FD1376-C475-0DD0-2DCE-F285A5128294}"/>
              </a:ext>
            </a:extLst>
          </p:cNvPr>
          <p:cNvSpPr txBox="1">
            <a:spLocks/>
          </p:cNvSpPr>
          <p:nvPr/>
        </p:nvSpPr>
        <p:spPr>
          <a:xfrm>
            <a:off x="693420" y="5901432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en-US" sz="1400" dirty="0"/>
              <a:t>42</a:t>
            </a:r>
            <a:r>
              <a:rPr lang="en-MY" sz="1400" dirty="0"/>
              <a:t>. Franklyn L, et al. Ann Rheum Dis. 2015;75(9):1615-1621</a:t>
            </a:r>
            <a:r>
              <a:rPr lang="en-MY" sz="1200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61116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02F09-AA5D-684A-F27B-CE6F2B506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 for SLE Flare</a:t>
            </a:r>
            <a:r>
              <a:rPr lang="en-US" baseline="30000" dirty="0"/>
              <a:t>43</a:t>
            </a:r>
            <a:endParaRPr lang="en-MY" baseline="30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01956C-1223-1A10-A55C-7588F927C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28" y="1972638"/>
            <a:ext cx="11090875" cy="3670068"/>
          </a:xfrm>
        </p:spPr>
        <p:txBody>
          <a:bodyPr numCol="2">
            <a:noAutofit/>
          </a:bodyPr>
          <a:lstStyle/>
          <a:p>
            <a:r>
              <a:rPr lang="en-US" dirty="0"/>
              <a:t>Male gender</a:t>
            </a:r>
          </a:p>
          <a:p>
            <a:r>
              <a:rPr lang="en-US" dirty="0"/>
              <a:t>Age of SLE onset ≤ 25 years </a:t>
            </a:r>
          </a:p>
          <a:p>
            <a:r>
              <a:rPr lang="en-US" dirty="0"/>
              <a:t>Major organ involvement (</a:t>
            </a:r>
            <a:r>
              <a:rPr lang="en-US" dirty="0" err="1"/>
              <a:t>cytopenias</a:t>
            </a:r>
            <a:r>
              <a:rPr lang="en-US" dirty="0"/>
              <a:t>, neuropsychiatric, nephritis, vasculitis) </a:t>
            </a:r>
          </a:p>
          <a:p>
            <a:r>
              <a:rPr lang="en-US" dirty="0"/>
              <a:t>Persistent clinical disease activity </a:t>
            </a:r>
          </a:p>
          <a:p>
            <a:r>
              <a:rPr lang="en-US" dirty="0"/>
              <a:t>Low serum complement 3 (C3)/complement 4 (C4)</a:t>
            </a:r>
          </a:p>
          <a:p>
            <a:r>
              <a:rPr lang="en-US" dirty="0"/>
              <a:t>High anti-dsDNA antibodies </a:t>
            </a:r>
          </a:p>
          <a:p>
            <a:r>
              <a:rPr lang="en-US" dirty="0"/>
              <a:t>Poor compliance to treatment </a:t>
            </a:r>
          </a:p>
          <a:p>
            <a:r>
              <a:rPr lang="en-US" dirty="0"/>
              <a:t>Discontinuation or have never </a:t>
            </a:r>
            <a:r>
              <a:rPr lang="en-US"/>
              <a:t>been on </a:t>
            </a:r>
            <a:r>
              <a:rPr lang="en-US" dirty="0"/>
              <a:t>hydroxychloroquine (HCQ) </a:t>
            </a:r>
          </a:p>
          <a:p>
            <a:r>
              <a:rPr lang="en-US" dirty="0"/>
              <a:t>Rapid tapering or withdrawal of maintenance immunosuppressive treatment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5BE822C-F82F-E19A-6EB2-8ABF16A03ADA}"/>
              </a:ext>
            </a:extLst>
          </p:cNvPr>
          <p:cNvSpPr txBox="1">
            <a:spLocks/>
          </p:cNvSpPr>
          <p:nvPr/>
        </p:nvSpPr>
        <p:spPr>
          <a:xfrm>
            <a:off x="693420" y="5901432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en-US" sz="1400" dirty="0"/>
              <a:t>43</a:t>
            </a:r>
            <a:r>
              <a:rPr lang="en-MY" sz="1400" dirty="0"/>
              <a:t>. </a:t>
            </a:r>
            <a:r>
              <a:rPr lang="en-MY" sz="1400" dirty="0" err="1"/>
              <a:t>Adamichou</a:t>
            </a:r>
            <a:r>
              <a:rPr lang="en-MY" sz="1400" dirty="0"/>
              <a:t> C, et al. </a:t>
            </a:r>
            <a:r>
              <a:rPr lang="en-MY" sz="1400" dirty="0" err="1"/>
              <a:t>Mediterr</a:t>
            </a:r>
            <a:r>
              <a:rPr lang="en-MY" sz="1400" dirty="0"/>
              <a:t> J </a:t>
            </a:r>
            <a:r>
              <a:rPr lang="en-MY" sz="1400" dirty="0" err="1"/>
              <a:t>Rheumatol</a:t>
            </a:r>
            <a:r>
              <a:rPr lang="en-MY" sz="1400" dirty="0"/>
              <a:t>. 2017;28(1):4-12.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571207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97D4C-4F86-E758-57D7-323D24E8DC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SLE Flare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305BD-FF22-D4AD-57E3-EDBD85B81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95929"/>
            <a:ext cx="10744200" cy="3010328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Smoking and ultraviolet radiation have been shown to trigger or aggravate cutaneous lupus erythematosus (CLE) manifestations.</a:t>
            </a:r>
            <a:r>
              <a:rPr lang="en-US" sz="3200" baseline="30000" dirty="0"/>
              <a:t>44 - 45</a:t>
            </a:r>
            <a:r>
              <a:rPr lang="en-US" sz="3200" dirty="0"/>
              <a:t> </a:t>
            </a:r>
          </a:p>
          <a:p>
            <a:pPr algn="just"/>
            <a:endParaRPr lang="en-US" sz="3200" dirty="0"/>
          </a:p>
          <a:p>
            <a:pPr algn="just"/>
            <a:r>
              <a:rPr lang="en-US" sz="3200" dirty="0"/>
              <a:t>Small increase in risk of mild to moderate lupus flares with use of oral hormone replacement therapy (HRT).</a:t>
            </a:r>
            <a:r>
              <a:rPr lang="en-US" sz="3200" baseline="30000" dirty="0"/>
              <a:t>46</a:t>
            </a:r>
            <a:endParaRPr lang="en-MY" sz="3200" baseline="30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7018D83-3E9F-B7BA-DDDF-B48E558AD267}"/>
              </a:ext>
            </a:extLst>
          </p:cNvPr>
          <p:cNvSpPr txBox="1">
            <a:spLocks/>
          </p:cNvSpPr>
          <p:nvPr/>
        </p:nvSpPr>
        <p:spPr>
          <a:xfrm>
            <a:off x="723900" y="5428821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44. </a:t>
            </a:r>
            <a:r>
              <a:rPr lang="en-US" sz="1400" dirty="0" err="1"/>
              <a:t>Szczęch</a:t>
            </a:r>
            <a:r>
              <a:rPr lang="en-US" sz="1400" dirty="0"/>
              <a:t> J, et al. Lupus. 2017;26(8):791-807.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45. </a:t>
            </a:r>
            <a:r>
              <a:rPr lang="en-US" sz="1400" dirty="0" err="1"/>
              <a:t>Barbhaiya</a:t>
            </a:r>
            <a:r>
              <a:rPr lang="en-US" sz="1400" dirty="0"/>
              <a:t> M, et al. Lupus. 2014;23(6):588-595.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46. </a:t>
            </a:r>
            <a:r>
              <a:rPr lang="en-US" sz="1400" dirty="0" err="1"/>
              <a:t>Sammaritano</a:t>
            </a:r>
            <a:r>
              <a:rPr lang="en-US" sz="1400" dirty="0"/>
              <a:t> LR, et al. 2020 American College of Rheumatology Guideline for the Management of Reproductive Health in Rheumatic and Musculoskeletal Diseases. Arthritis </a:t>
            </a:r>
            <a:r>
              <a:rPr lang="en-US" sz="1400" dirty="0" err="1"/>
              <a:t>Rheumatol</a:t>
            </a:r>
            <a:r>
              <a:rPr lang="en-US" sz="1400" dirty="0"/>
              <a:t>. 2020;72(4):529-556.</a:t>
            </a:r>
          </a:p>
        </p:txBody>
      </p:sp>
    </p:spTree>
    <p:extLst>
      <p:ext uri="{BB962C8B-B14F-4D97-AF65-F5344CB8AC3E}">
        <p14:creationId xmlns:p14="http://schemas.microsoft.com/office/powerpoint/2010/main" val="1022251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2F74-C3E7-6615-76EF-CD2FE86BED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Damage and Mortality in Patients with SLE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70929-21AF-3946-70B2-883EF21033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839074"/>
            <a:ext cx="10744200" cy="4337889"/>
          </a:xfrm>
        </p:spPr>
        <p:txBody>
          <a:bodyPr>
            <a:noAutofit/>
          </a:bodyPr>
          <a:lstStyle/>
          <a:p>
            <a:pPr algn="just"/>
            <a:r>
              <a:rPr lang="en-US" sz="3200" dirty="0"/>
              <a:t>Greater risk of mortality in patients with higher SLEDAI disease activity</a:t>
            </a:r>
            <a:r>
              <a:rPr lang="en-US" sz="3200" baseline="30000" dirty="0"/>
              <a:t>47</a:t>
            </a:r>
            <a:r>
              <a:rPr lang="en-US" sz="3200" dirty="0"/>
              <a:t> </a:t>
            </a:r>
          </a:p>
          <a:p>
            <a:pPr algn="just"/>
            <a:r>
              <a:rPr lang="en-US" sz="3200" dirty="0"/>
              <a:t>Greater risk of damage in patients with higher SLEDAI score as measured by SLICC/ACR Damage Index (SDI)</a:t>
            </a:r>
            <a:r>
              <a:rPr lang="en-US" sz="3200" baseline="30000" dirty="0"/>
              <a:t>47</a:t>
            </a:r>
            <a:endParaRPr lang="en-US" sz="3200" dirty="0"/>
          </a:p>
          <a:p>
            <a:pPr algn="just"/>
            <a:r>
              <a:rPr lang="en-US" sz="3200" dirty="0"/>
              <a:t>Higher risk of mortality in patients with worse damage as measured by SDI</a:t>
            </a:r>
            <a:r>
              <a:rPr lang="en-US" sz="3200" baseline="30000" dirty="0"/>
              <a:t>47</a:t>
            </a:r>
            <a:endParaRPr lang="en-US" sz="3200" dirty="0"/>
          </a:p>
          <a:p>
            <a:pPr algn="just"/>
            <a:r>
              <a:rPr lang="en-US" sz="3200" dirty="0"/>
              <a:t>Large meta-analysis showed organ damage with greater SDI in SLE was consistently associated with increased mortality</a:t>
            </a:r>
            <a:r>
              <a:rPr lang="en-US" sz="3200" baseline="30000" dirty="0"/>
              <a:t>48</a:t>
            </a:r>
            <a:r>
              <a:rPr lang="en-US" sz="3200" dirty="0"/>
              <a:t> </a:t>
            </a:r>
            <a:endParaRPr lang="en-MY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6C90E7D8-FD26-5334-BF41-BB01BF9E08AA}"/>
              </a:ext>
            </a:extLst>
          </p:cNvPr>
          <p:cNvSpPr txBox="1">
            <a:spLocks/>
          </p:cNvSpPr>
          <p:nvPr/>
        </p:nvSpPr>
        <p:spPr>
          <a:xfrm>
            <a:off x="723900" y="5942529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47. Keeling SO, et al. J </a:t>
            </a:r>
            <a:r>
              <a:rPr lang="en-US" sz="1400" dirty="0" err="1"/>
              <a:t>Rheumatol</a:t>
            </a:r>
            <a:r>
              <a:rPr lang="en-US" sz="1400" dirty="0"/>
              <a:t>. 2018;45(10):1448-1461.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48. </a:t>
            </a:r>
            <a:r>
              <a:rPr lang="en-US" sz="1400" dirty="0" err="1"/>
              <a:t>Murimi-Worstell</a:t>
            </a:r>
            <a:r>
              <a:rPr lang="en-US" sz="1400" dirty="0"/>
              <a:t> IB, et al. BMJ Open. 2020;10(5):e031850.</a:t>
            </a:r>
          </a:p>
        </p:txBody>
      </p:sp>
    </p:spTree>
    <p:extLst>
      <p:ext uri="{BB962C8B-B14F-4D97-AF65-F5344CB8AC3E}">
        <p14:creationId xmlns:p14="http://schemas.microsoft.com/office/powerpoint/2010/main" val="3771391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79F4A-1E40-38D5-A57D-07A78D5E5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Refractory Disease in SLE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637017-3331-8EB9-BADE-A6EC451BED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44557"/>
            <a:ext cx="10744200" cy="4132406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No standard definition of refractory disease in SLE </a:t>
            </a:r>
          </a:p>
          <a:p>
            <a:pPr marL="0" indent="0" algn="just">
              <a:buNone/>
            </a:pPr>
            <a:endParaRPr lang="en-US" sz="3200" dirty="0"/>
          </a:p>
          <a:p>
            <a:pPr algn="just"/>
            <a:r>
              <a:rPr lang="en-US" sz="3200" dirty="0"/>
              <a:t>CPG DG opines : persistent disease activity despite from SLE activity and not from concomitant disease (e.g. infections, atherosclerosis or other autoimmune diseases) or adverse events (AEs) of drugs</a:t>
            </a:r>
            <a:r>
              <a:rPr lang="en-US" sz="3200" baseline="30000" dirty="0"/>
              <a:t>49</a:t>
            </a:r>
            <a:r>
              <a:rPr lang="en-US" sz="3200" dirty="0"/>
              <a:t> </a:t>
            </a:r>
            <a:endParaRPr lang="en-MY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0089B63-744B-0618-DD0D-6071D36085AD}"/>
              </a:ext>
            </a:extLst>
          </p:cNvPr>
          <p:cNvSpPr txBox="1">
            <a:spLocks/>
          </p:cNvSpPr>
          <p:nvPr/>
        </p:nvSpPr>
        <p:spPr>
          <a:xfrm>
            <a:off x="693420" y="5644579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49. </a:t>
            </a:r>
            <a:r>
              <a:rPr lang="en-US" sz="1400" dirty="0" err="1"/>
              <a:t>Campar</a:t>
            </a:r>
            <a:r>
              <a:rPr lang="en-US" sz="1400" dirty="0"/>
              <a:t> A, et al. </a:t>
            </a:r>
            <a:r>
              <a:rPr lang="en-US" sz="1400" dirty="0" err="1"/>
              <a:t>Autoimmun</a:t>
            </a:r>
            <a:r>
              <a:rPr lang="en-US" sz="1400" dirty="0"/>
              <a:t> Rev. 2011;10(11):685-692.</a:t>
            </a:r>
          </a:p>
        </p:txBody>
      </p:sp>
    </p:spTree>
    <p:extLst>
      <p:ext uri="{BB962C8B-B14F-4D97-AF65-F5344CB8AC3E}">
        <p14:creationId xmlns:p14="http://schemas.microsoft.com/office/powerpoint/2010/main" val="3469367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1F796-4410-8153-47C0-E842B8517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Take Home Message</a:t>
            </a:r>
            <a:endParaRPr lang="en-MY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63B438-E787-3063-3F90-64214251B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42" y="2297112"/>
            <a:ext cx="10943776" cy="2263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677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9051BE-E5E3-A6FD-349D-135C28CBA3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313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76EC1-18E6-DFCE-4D7C-DA75729BC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 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750F0E-329F-5A4C-D855-F76B42D7E0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0028"/>
            <a:ext cx="10744200" cy="4952144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1200"/>
              </a:spcBef>
            </a:pPr>
            <a:r>
              <a:rPr lang="en-US" sz="3200" dirty="0"/>
              <a:t>To understand SLE is a fluctuating disease course or persistently active disease despite being on medications </a:t>
            </a:r>
          </a:p>
          <a:p>
            <a:pPr algn="just">
              <a:spcBef>
                <a:spcPts val="1200"/>
              </a:spcBef>
            </a:pPr>
            <a:r>
              <a:rPr lang="en-US" sz="3200" dirty="0"/>
              <a:t>To be aware that persistent disease activity and disease flares can contribute to irreversible damage and impact health-related quality of life </a:t>
            </a:r>
          </a:p>
          <a:p>
            <a:pPr algn="just">
              <a:spcBef>
                <a:spcPts val="1200"/>
              </a:spcBef>
            </a:pPr>
            <a:r>
              <a:rPr lang="en-US" sz="3200" dirty="0"/>
              <a:t>To know that the ‘treat-to-target’ approach </a:t>
            </a:r>
            <a:r>
              <a:rPr lang="en-US" sz="3200" dirty="0" err="1"/>
              <a:t>emphasises</a:t>
            </a:r>
            <a:r>
              <a:rPr lang="en-US" sz="3200" dirty="0"/>
              <a:t> </a:t>
            </a:r>
            <a:r>
              <a:rPr lang="en-US" sz="3200" dirty="0" err="1"/>
              <a:t>minimisation</a:t>
            </a:r>
            <a:r>
              <a:rPr lang="en-US" sz="3200" dirty="0"/>
              <a:t> of disease activity </a:t>
            </a:r>
          </a:p>
          <a:p>
            <a:pPr>
              <a:spcBef>
                <a:spcPts val="1200"/>
              </a:spcBef>
            </a:pPr>
            <a:r>
              <a:rPr lang="en-US" sz="3200" dirty="0"/>
              <a:t>To know that achieving remission in SLE is desirable and low disease activity state is an acceptable alternative </a:t>
            </a:r>
          </a:p>
          <a:p>
            <a:pPr>
              <a:spcBef>
                <a:spcPts val="1200"/>
              </a:spcBef>
            </a:pPr>
            <a:r>
              <a:rPr lang="en-US" sz="3200" dirty="0"/>
              <a:t>To be able to identify disease activity and disease damage using disease assessment tools</a:t>
            </a:r>
          </a:p>
          <a:p>
            <a:pPr algn="just">
              <a:spcBef>
                <a:spcPts val="1800"/>
              </a:spcBef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443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94C199-2FB5-1AB4-61AD-6C9E76122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SLE Flare?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47C90-C3E1-BE8F-4533-18D07EB8D5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664413"/>
            <a:ext cx="10744200" cy="4194051"/>
          </a:xfrm>
        </p:spPr>
        <p:txBody>
          <a:bodyPr>
            <a:normAutofit/>
          </a:bodyPr>
          <a:lstStyle/>
          <a:p>
            <a:pPr algn="just">
              <a:spcBef>
                <a:spcPts val="1800"/>
              </a:spcBef>
            </a:pPr>
            <a:r>
              <a:rPr lang="en-US" sz="3200" dirty="0"/>
              <a:t>SLE flare is generally defined as any increase in disease activity leading to intensification of therapy.</a:t>
            </a:r>
          </a:p>
          <a:p>
            <a:pPr algn="just">
              <a:spcBef>
                <a:spcPts val="1800"/>
              </a:spcBef>
            </a:pPr>
            <a:r>
              <a:rPr lang="en-US" sz="3200" dirty="0"/>
              <a:t>Refers to a measurable increase in disease activity in one or more organ systems involving new or worsening clinical signs and symptoms and or laboratory measurements. </a:t>
            </a:r>
          </a:p>
          <a:p>
            <a:pPr algn="just">
              <a:spcBef>
                <a:spcPts val="1800"/>
              </a:spcBef>
            </a:pPr>
            <a:r>
              <a:rPr lang="en-US" sz="3200" dirty="0"/>
              <a:t>It must also be considered clinically significant to warrant adjustment of therapy.</a:t>
            </a:r>
            <a:r>
              <a:rPr lang="en-US" sz="3200" baseline="30000" dirty="0"/>
              <a:t>38</a:t>
            </a:r>
            <a:r>
              <a:rPr lang="en-US" sz="3200" dirty="0"/>
              <a:t> </a:t>
            </a:r>
            <a:endParaRPr lang="en-MY" sz="32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2DF137F-141B-398D-7C4F-23F5646445E3}"/>
              </a:ext>
            </a:extLst>
          </p:cNvPr>
          <p:cNvSpPr txBox="1">
            <a:spLocks/>
          </p:cNvSpPr>
          <p:nvPr/>
        </p:nvSpPr>
        <p:spPr>
          <a:xfrm>
            <a:off x="723900" y="5713870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1800"/>
              </a:spcBef>
              <a:buNone/>
            </a:pPr>
            <a:r>
              <a:rPr lang="en-US" sz="1400" dirty="0"/>
              <a:t>38</a:t>
            </a:r>
            <a:r>
              <a:rPr lang="en-MY" sz="1400" dirty="0"/>
              <a:t>. </a:t>
            </a:r>
            <a:r>
              <a:rPr lang="en-MY" sz="1400" dirty="0" err="1"/>
              <a:t>Ruperto</a:t>
            </a:r>
            <a:r>
              <a:rPr lang="en-MY" sz="1400" dirty="0"/>
              <a:t> N, et al. Lupus. 2011;20(5):453-462</a:t>
            </a:r>
            <a:r>
              <a:rPr lang="en-MY" sz="1200" dirty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18284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362E5-4A8E-16C7-C4C1-FEF0129C59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to Measure </a:t>
            </a:r>
            <a:r>
              <a:rPr lang="en-US" dirty="0"/>
              <a:t>D</a:t>
            </a:r>
            <a:r>
              <a:rPr lang="en-US" b="1" dirty="0"/>
              <a:t>isease </a:t>
            </a:r>
            <a:r>
              <a:rPr lang="en-US" dirty="0"/>
              <a:t>A</a:t>
            </a:r>
            <a:r>
              <a:rPr lang="en-US" b="1" dirty="0"/>
              <a:t>ctivity in SLE ? 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DBFE2-5D65-C81C-41AC-4EA727295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85654"/>
            <a:ext cx="10744200" cy="4091309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Can be measured as clinical activity (inflammation in organs) or serological activity (elevated anti-dsDNA antibodies or low complements levels) </a:t>
            </a:r>
          </a:p>
          <a:p>
            <a:pPr algn="just"/>
            <a:endParaRPr lang="en-US" sz="3200" dirty="0"/>
          </a:p>
          <a:p>
            <a:pPr algn="just"/>
            <a:r>
              <a:rPr lang="en-US" sz="3200" dirty="0"/>
              <a:t>Can be evaluated by assessment of symptoms, signs and laboratory tests including serology 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156669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9DADF-3FE1-D55B-3786-5FF5183EB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dirty="0"/>
              <a:t>What are the Disease Assessment </a:t>
            </a:r>
            <a:r>
              <a:rPr lang="en-US" dirty="0"/>
              <a:t>T</a:t>
            </a:r>
            <a:r>
              <a:rPr lang="en-US" sz="4400" dirty="0"/>
              <a:t>ools in SLE ? 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027C40-5C9B-97DD-68EC-2A4D10759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sz="3200" dirty="0"/>
              <a:t>Many disease activity assessment tools in SLE 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Were created mainly for clinical trials </a:t>
            </a:r>
          </a:p>
          <a:p>
            <a:pPr>
              <a:spcBef>
                <a:spcPts val="1800"/>
              </a:spcBef>
            </a:pPr>
            <a:r>
              <a:rPr lang="en-US" sz="3200" dirty="0"/>
              <a:t>Commonly used and validated tools are :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Systemic Lupus Erythematosus Disease Activity Index (SLEDAI) in its original version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Safety of Estrogens in Lupus Erythematosus National Assessment (improved version) (SELENA-SLEDAI) or SLEDAI-2000 (SLEDAI-2K)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British Isles Lupus Activity Group Index (BILAG)-2004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21893121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37900-1E7D-E8AE-CAAF-FF1939AAE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955" y="136525"/>
            <a:ext cx="11003280" cy="1189355"/>
          </a:xfrm>
        </p:spPr>
        <p:txBody>
          <a:bodyPr>
            <a:normAutofit/>
          </a:bodyPr>
          <a:lstStyle/>
          <a:p>
            <a:r>
              <a:rPr lang="en-US" sz="4400" dirty="0"/>
              <a:t>SLEDAI / SELENA-SLEDAI / SLEDAI-2K 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F0A951-3168-61C6-82B8-C73C42754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921"/>
            <a:ext cx="10744200" cy="4204950"/>
          </a:xfrm>
        </p:spPr>
        <p:txBody>
          <a:bodyPr/>
          <a:lstStyle/>
          <a:p>
            <a:pPr algn="just">
              <a:spcBef>
                <a:spcPts val="1800"/>
              </a:spcBef>
            </a:pPr>
            <a:r>
              <a:rPr lang="en-US" sz="3200" dirty="0"/>
              <a:t>All three SLEDAIs have the same items. </a:t>
            </a:r>
          </a:p>
          <a:p>
            <a:pPr algn="just">
              <a:spcBef>
                <a:spcPts val="1800"/>
              </a:spcBef>
            </a:pPr>
            <a:r>
              <a:rPr lang="en-US" sz="3200" dirty="0"/>
              <a:t>24 clinical presentations within a period of 10 days </a:t>
            </a:r>
          </a:p>
          <a:p>
            <a:pPr algn="just">
              <a:spcBef>
                <a:spcPts val="1800"/>
              </a:spcBef>
            </a:pPr>
            <a:r>
              <a:rPr lang="en-US" sz="3200" dirty="0"/>
              <a:t>Weightage (1 - 8 [range 0 - 105]) with some variations for the definition of certain items </a:t>
            </a:r>
          </a:p>
          <a:p>
            <a:pPr algn="just">
              <a:spcBef>
                <a:spcPts val="1800"/>
              </a:spcBef>
            </a:pPr>
            <a:r>
              <a:rPr lang="en-MY" sz="3200" dirty="0"/>
              <a:t>Increment of SLEDAI-2K or SELENA-SLEDAI score ≥3 indicates mild or moderate lupus flares </a:t>
            </a:r>
          </a:p>
          <a:p>
            <a:pPr algn="just">
              <a:spcBef>
                <a:spcPts val="1800"/>
              </a:spcBef>
            </a:pPr>
            <a:r>
              <a:rPr lang="en-MY" sz="3200" dirty="0"/>
              <a:t>SELENA-SLEDAI score &gt;12 indicates severe flare</a:t>
            </a:r>
            <a:r>
              <a:rPr lang="en-MY" sz="3200" baseline="30000" dirty="0"/>
              <a:t>39 - 40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6E90B9E-6026-69A3-A449-41BB42FEE8FA}"/>
              </a:ext>
            </a:extLst>
          </p:cNvPr>
          <p:cNvSpPr txBox="1">
            <a:spLocks/>
          </p:cNvSpPr>
          <p:nvPr/>
        </p:nvSpPr>
        <p:spPr>
          <a:xfrm>
            <a:off x="723900" y="5796064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sz="1400" dirty="0"/>
              <a:t>39</a:t>
            </a:r>
            <a:r>
              <a:rPr lang="en-MY" sz="1400" dirty="0"/>
              <a:t>. Petri M, et al. N Engl J Med. 2005;353(24):2550-2558.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MY" sz="1400" dirty="0"/>
              <a:t>40. Gladman DD, et al. J </a:t>
            </a:r>
            <a:r>
              <a:rPr lang="en-MY" sz="1400" dirty="0" err="1"/>
              <a:t>Rheumatol</a:t>
            </a:r>
            <a:r>
              <a:rPr lang="en-MY" sz="1400" dirty="0"/>
              <a:t>. 2002;29(2):288-291.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1111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5A87F-8178-E96D-C369-5D11BA79D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BILAG-2004</a:t>
            </a:r>
            <a:endParaRPr lang="en-MY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9829D-6AEF-AF23-78F7-C896389439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818526"/>
            <a:ext cx="10744200" cy="4301773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07000"/>
              </a:lnSpc>
              <a:spcBef>
                <a:spcPts val="0"/>
              </a:spcBef>
            </a:pPr>
            <a:r>
              <a:rPr lang="en-MY" sz="11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BILAG-2004 differs from SLEDAI because it evaluates activity for each organ whereas SLEDAI only describes disease activity by the total score. </a:t>
            </a:r>
          </a:p>
          <a:p>
            <a:pPr marL="230400" marR="0" algn="just">
              <a:lnSpc>
                <a:spcPct val="107000"/>
              </a:lnSpc>
              <a:spcBef>
                <a:spcPts val="2400"/>
              </a:spcBef>
              <a:spcAft>
                <a:spcPts val="0"/>
              </a:spcAft>
            </a:pPr>
            <a:r>
              <a:rPr lang="en-MY" sz="11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 classic BILAG index was revised several times and BILAG-2004 (which was also revised in 2009) is currently used. </a:t>
            </a:r>
            <a:endParaRPr lang="en-MY" sz="11200" dirty="0">
              <a:solidFill>
                <a:srgbClr val="000000"/>
              </a:solidFill>
              <a:ea typeface="Arial" panose="020B0604020202020204" pitchFamily="34" charset="0"/>
            </a:endParaRPr>
          </a:p>
          <a:p>
            <a:pPr marL="230400" marR="0" algn="just">
              <a:lnSpc>
                <a:spcPct val="107000"/>
              </a:lnSpc>
              <a:spcBef>
                <a:spcPts val="2400"/>
              </a:spcBef>
              <a:spcAft>
                <a:spcPts val="0"/>
              </a:spcAft>
            </a:pPr>
            <a:r>
              <a:rPr lang="en-MY" sz="11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There are 97 items in nine domains and each item is scored 0 (not present) to 4 (new) by evaluating activity in the last four weeks compared with the previous four weeks. </a:t>
            </a:r>
            <a:endParaRPr lang="en-MY" sz="11200" dirty="0">
              <a:solidFill>
                <a:srgbClr val="000000"/>
              </a:solidFill>
              <a:ea typeface="Arial" panose="020B0604020202020204" pitchFamily="34" charset="0"/>
            </a:endParaRPr>
          </a:p>
          <a:p>
            <a:pPr marL="230400" marR="0" algn="just">
              <a:lnSpc>
                <a:spcPct val="107000"/>
              </a:lnSpc>
              <a:spcBef>
                <a:spcPts val="2400"/>
              </a:spcBef>
              <a:spcAft>
                <a:spcPts val="0"/>
              </a:spcAft>
            </a:pPr>
            <a:r>
              <a:rPr lang="en-MY" sz="11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Each organ domain also has severity assessment from A (severe) to E (no evidence).</a:t>
            </a:r>
            <a:endParaRPr lang="en-MY" sz="11200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11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655304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D239F-B2F0-AF74-5FE4-D641E8434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951"/>
            <a:ext cx="2866490" cy="1189355"/>
          </a:xfrm>
        </p:spPr>
        <p:txBody>
          <a:bodyPr>
            <a:normAutofit/>
          </a:bodyPr>
          <a:lstStyle/>
          <a:p>
            <a:r>
              <a:rPr lang="en-US" dirty="0"/>
              <a:t>SLEDAI-2K</a:t>
            </a:r>
            <a:endParaRPr lang="en-MY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AC2BDD-1BB3-9620-2AD7-897E5DC6C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8655" y="25835"/>
            <a:ext cx="4478737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DEB772-620E-2544-83A5-F074D7677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556" y="352581"/>
            <a:ext cx="4742444" cy="5782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725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B9A24-E073-9A6D-4437-8858AE1A4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92232"/>
            <a:ext cx="3030965" cy="1325563"/>
          </a:xfrm>
        </p:spPr>
        <p:txBody>
          <a:bodyPr/>
          <a:lstStyle/>
          <a:p>
            <a:r>
              <a:rPr lang="en-US" dirty="0"/>
              <a:t>BILAG-2004</a:t>
            </a:r>
            <a:endParaRPr lang="en-MY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A7E934B-5772-5D67-DF63-DF54227CED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MY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373920-0386-957C-A3DD-8943F3271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0202" y="1040669"/>
            <a:ext cx="4551798" cy="477666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66501D-E00B-4042-BCB6-8345D404C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0965" y="0"/>
            <a:ext cx="460923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884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1686</TotalTime>
  <Words>1036</Words>
  <Application>Microsoft Office PowerPoint</Application>
  <PresentationFormat>Widescreen</PresentationFormat>
  <Paragraphs>89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Courier New</vt:lpstr>
      <vt:lpstr>Office Theme</vt:lpstr>
      <vt:lpstr>Training of Core Trainers CPG Management of  Systemic Lupus Erythematosus</vt:lpstr>
      <vt:lpstr>Learning Objectives </vt:lpstr>
      <vt:lpstr>What is SLE Flare?</vt:lpstr>
      <vt:lpstr>How to Measure Disease Activity in SLE ? </vt:lpstr>
      <vt:lpstr>What are the Disease Assessment Tools in SLE ? </vt:lpstr>
      <vt:lpstr>SLEDAI / SELENA-SLEDAI / SLEDAI-2K </vt:lpstr>
      <vt:lpstr>BILAG-2004</vt:lpstr>
      <vt:lpstr>SLEDAI-2K</vt:lpstr>
      <vt:lpstr>BILAG-2004</vt:lpstr>
      <vt:lpstr>What are the Stages of Disease Activity in SLE ?</vt:lpstr>
      <vt:lpstr>How is Remission Defined in SLE?</vt:lpstr>
      <vt:lpstr> What is Lupus Low Disease Activity State (LLDAS)? </vt:lpstr>
      <vt:lpstr>Risk Factors for SLE Flare43</vt:lpstr>
      <vt:lpstr>SLE Flare</vt:lpstr>
      <vt:lpstr>Damage and Mortality in Patients with SLE</vt:lpstr>
      <vt:lpstr>Refractory Disease in SLE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30</cp:revision>
  <dcterms:created xsi:type="dcterms:W3CDTF">2023-11-29T06:59:45Z</dcterms:created>
  <dcterms:modified xsi:type="dcterms:W3CDTF">2024-07-01T03:40:35Z</dcterms:modified>
</cp:coreProperties>
</file>